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DDA70A3B-9200-4160-8364-D8837A8BFD76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7C74DA2-0380-45F6-8E87-54C5EF67BBA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8AA388-815D-4859-916C-86ACBAE4FB2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B94266-7584-4418-A980-21153EE8A0D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BAED017-1360-4245-B872-3244581C198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de-DE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2B8407D-FB3A-49D1-8FC3-DB5AD7C9F1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3C452D40-A042-4EF4-8BFF-B00557774208}" type="slidenum">
              <a:rPr lang="it-IT" altLang="de-DE"/>
              <a:pPr/>
              <a:t>‹Nr.›</a:t>
            </a:fld>
            <a:endParaRPr lang="it-I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9CC8EE-25C3-4684-AE71-4104388DE1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C6F518-89CC-472F-B9F3-A3B599BC16B8}" type="slidenum">
              <a:rPr lang="it-IT" altLang="de-DE"/>
              <a:pPr/>
              <a:t>1</a:t>
            </a:fld>
            <a:endParaRPr lang="it-IT" altLang="de-DE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020BFC0A-ECAF-493F-B4E1-8CFCE6B9986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55E1404-24BD-4F98-90AE-E241CA23500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14FD33-7588-4E81-A231-478E93D7E9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1B1FFA-F16A-41EE-AFE9-A4A0AF9931BC}" type="slidenum">
              <a:rPr lang="it-IT" altLang="de-DE"/>
              <a:pPr/>
              <a:t>10</a:t>
            </a:fld>
            <a:endParaRPr lang="it-IT" altLang="de-DE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F6A433ED-3D28-40D3-820B-9745797B8D2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F7AEA9C-43C5-4F4D-B1D7-2F11E590856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083CB-2142-433D-A41F-224CC742F6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EB773C-79DF-4190-A0A5-E3AA085EAE59}" type="slidenum">
              <a:rPr lang="it-IT" altLang="de-DE"/>
              <a:pPr/>
              <a:t>11</a:t>
            </a:fld>
            <a:endParaRPr lang="it-IT" altLang="de-DE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60FD4EB3-E602-4B93-9F67-00C230D2CBD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1202E92-84DD-45C8-AB0F-932F8621C4D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26EB4B-63BC-4512-8588-C7DABD3D52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D22C35-0DBA-4C51-8574-222A41265957}" type="slidenum">
              <a:rPr lang="it-IT" altLang="de-DE"/>
              <a:pPr/>
              <a:t>2</a:t>
            </a:fld>
            <a:endParaRPr lang="it-IT" altLang="de-DE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0049CAD9-F715-46C8-B7CB-0C28A4470A3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68D178C-FFA9-4208-AFAC-1EC40887E07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E6A6EFF-C70F-419C-B4BD-C00D0701CD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F1975-9784-4D32-BC0F-FADEC86C7AA5}" type="slidenum">
              <a:rPr lang="it-IT" altLang="de-DE"/>
              <a:pPr/>
              <a:t>3</a:t>
            </a:fld>
            <a:endParaRPr lang="it-IT" altLang="de-DE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EDDAA514-3F4F-40D7-9A78-0CE9871F4F5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E4E51B7-CB27-4501-A004-C671157BDA4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8523723-C8FB-4025-8938-F7F2BF2A8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fld id="{20501DAE-7740-45F5-85D1-62F8170E5F6A}" type="slidenum">
              <a:rPr lang="it-IT" altLang="de-DE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</a:pPr>
              <a:t>3</a:t>
            </a:fld>
            <a:endParaRPr lang="it-IT" altLang="de-DE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7F40C3-73EE-4A0D-AE51-2FA16F92972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FDA592-DD31-4DA3-89B9-903D1BCA0FA9}" type="slidenum">
              <a:rPr lang="it-IT" altLang="de-DE"/>
              <a:pPr/>
              <a:t>4</a:t>
            </a:fld>
            <a:endParaRPr lang="it-IT" altLang="de-DE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C207354B-D5F9-45CD-A1DC-FDBCAAE1DDC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953348C-1C1F-466D-9691-8332140BA02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69CA494A-386F-49DB-8D72-A3802FA4D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fld id="{55B1269A-D0F4-4C16-A701-6835A4F77613}" type="slidenum">
              <a:rPr lang="it-IT" altLang="de-DE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</a:pPr>
              <a:t>4</a:t>
            </a:fld>
            <a:endParaRPr lang="it-IT" altLang="de-DE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924DA098-374F-49C3-98C3-699CE3F6EB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D0F5C7-261F-482E-B6A5-2582324F107F}" type="slidenum">
              <a:rPr lang="it-IT" altLang="de-DE"/>
              <a:pPr/>
              <a:t>5</a:t>
            </a:fld>
            <a:endParaRPr lang="it-IT" altLang="de-DE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7F116C36-D832-495A-B826-93D261ED5FD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F97644C-4859-45A2-89C3-8D6FE768DB4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de-DE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FA9F30C5-7037-4A9B-A440-71D2E080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fld id="{CE1077DF-D4AB-4115-8F19-F0CD3ECA9FEC}" type="slidenum">
              <a:rPr lang="it-IT" altLang="de-DE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</a:pPr>
              <a:t>5</a:t>
            </a:fld>
            <a:endParaRPr lang="it-IT" altLang="de-DE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220487-D679-4FA3-B66A-B125D4DE97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AAA27-19E8-4E94-8B9B-481D97E311EC}" type="slidenum">
              <a:rPr lang="it-IT" altLang="de-DE"/>
              <a:pPr/>
              <a:t>6</a:t>
            </a:fld>
            <a:endParaRPr lang="it-IT" altLang="de-DE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9F8A4933-3BA4-4582-ACCB-C5DC846E436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2630787-A454-4B7D-BC00-0B5802DF39F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00D515-AEBA-45B4-B585-920A27E94A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C2BFE7-C994-4ECA-A5F3-5B6515152428}" type="slidenum">
              <a:rPr lang="it-IT" altLang="de-DE"/>
              <a:pPr/>
              <a:t>7</a:t>
            </a:fld>
            <a:endParaRPr lang="it-IT" altLang="de-DE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88E3BC4C-F0FB-4483-8B77-D765BEE7E85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03511B1-42A5-48AC-810F-C85F2AD31DC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21C215-D6AB-4D21-AE9B-E502016AD4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E69503-96FE-4EE4-9804-D34025AEB485}" type="slidenum">
              <a:rPr lang="it-IT" altLang="de-DE"/>
              <a:pPr/>
              <a:t>8</a:t>
            </a:fld>
            <a:endParaRPr lang="it-IT" altLang="de-DE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D4B82E83-133C-4729-A565-7AD30041620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FE669E2-F8B2-4D34-84F3-754D21565B6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78A28D-BE9D-49F4-B4FD-D8C8A23695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43A9D-C49B-4097-BD33-91E673484CCA}" type="slidenum">
              <a:rPr lang="it-IT" altLang="de-DE"/>
              <a:pPr/>
              <a:t>9</a:t>
            </a:fld>
            <a:endParaRPr lang="it-IT" altLang="de-DE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D9959E49-20AC-4CAB-B304-EC8225A29EA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DDF69EA-B27F-4046-BB80-E7A18538E7C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B90C7-D139-4C50-A041-4FDE7363E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6B801A-9453-45CD-8FF8-16AE1A644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ABCB8F-72E6-4339-BE46-5F0B51CD12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31108A-87F2-49FB-B2C7-B6E60BFB601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1E0E46-4CBA-4CBB-B828-B960317683BB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68243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547FD-AE10-4F81-A00A-80113162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789583-B478-4856-B2F6-4A54DD44A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E00F34-6204-4054-BF1E-AE18101C51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C8F8FC-9ADD-45BB-88EE-C118434BAB4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7696D1-0FFD-425C-9B3E-4861086BB552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69288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9AE9F21-AF13-402C-9BB6-ECDDF3066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26B200-3E7A-4ED1-B169-C8E2FC722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622924-A3AA-43E5-84DC-7288B9B343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54B31-B6A9-4FE9-8444-174196585D7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D9573F-92A4-46E6-9F65-1B99BB14E1AB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20595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1C62F-C962-4172-8499-3A1C297D3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2E3EB7-9F1A-4CAC-9492-20A9935E2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BAD29D-F5A9-47F7-8C84-3CC9F4F25D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5E4C92-AA2F-441B-816B-D0E17A12C27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19DBCE-1863-4223-B7DC-63635CF55BF4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501934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DFA72-8865-40CC-BC65-140DD633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EE6C9F-8CB4-45FA-B337-78F7583D6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328F10-9C9C-4A03-8DE5-62335529D8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108A7A-3BC7-4685-AD47-EBEEE31B9AC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4BDE28-9ABA-4212-90A3-D7A45CCCC3D8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917608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0CA65-3B1E-4498-8C89-9B2AA022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23F6A9-1E85-4D88-A3A8-2C57FE7D0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C2CE5E-702F-4FE9-A07C-0AC1C156D1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9D06D2-611F-475F-8429-3B9EAE04DE5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FE8C49-0FB8-41B3-BE70-33C33F5C95D3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99612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39B5D-5BB3-4D1F-A04A-EAA839E8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6EB4B8-F7DF-4A90-B5CF-D93BE51B5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08E73C-B127-4ABA-911F-089F16718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0D7169-AD4C-4FE4-9277-730D7549B2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4BE05C-069E-4161-A434-13D8E1CB853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56C351-02B1-4B1A-860F-80E548041613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32238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09402-AAED-434A-A4BA-21F69107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DC607B-BEDD-4D93-AF0B-4BED7BF8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C089C1-BDB7-47EF-8F47-0150D80DB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EF0EA0-D1B1-43F6-82F7-34F309A84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3C4C4D-BACC-4567-9E46-449360AE1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06E32C0-9F8E-4E37-9E74-40B5AEC5B1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FAD7A3-A817-40BD-8343-C4B770B5630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C0A9DD-A0B1-49F8-9C43-44199634B078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03188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5A31E-843A-4459-9156-188FCF7B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722E60-11A5-4EAF-AE18-9E103C8350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D16F79-2586-40CA-AD2A-31CB697C576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066BA7-EE2C-4101-9E79-046D980E78FD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10164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56CDB6-968B-4B68-AC0E-234ABAEDFF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8E8ABC-3C5B-402B-9791-10DF18A6961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B293D5-0F2B-4974-BDCD-66741BCDAF8D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497325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22A40-EFD2-4DD0-8022-1BCEBA5A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7725F6-E916-4F5C-96F2-3B97354D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C8C07F-03EB-4840-A248-5DF4DF785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597841-31C4-46A0-8FFD-1E3122C412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5CB583-F95D-41D4-8E25-F5D0E253EE8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FA1088-43F9-4DE4-85EC-67579670F516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94175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480B3-7C7D-4C81-96FE-131C990C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720732-E05F-4BFD-B280-7DFCE367E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68DCD3-25D7-4875-9DEB-4060528D8D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54EBA3-8CAB-42C4-9B9E-80356DA052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FC0CF2-B4DC-4EED-A7F7-D1556C32720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26832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25894-633B-48C3-AF8C-5AF02CB8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06E1D5F-4305-4065-A632-0D4CF4D76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333CC5-FDEF-40A8-9370-8408C1061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CDC115-D02E-4DC0-9BE2-7D6C2B8DF5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CD5EB8-F6F4-48E1-9841-B9E874593E5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196977-2AA6-4BEC-90F4-3C52CAD9FEA1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045900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BC096-E51F-49DD-933B-E196B0DA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85DD6BA-5974-4D8D-B2D0-EC0832870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FC42AD-91F3-40F5-8C22-EF17F924B5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98EBF2-4A5E-4B0A-B0CE-577278749B7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117BDC-5691-4572-968C-754FB20CE5A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800819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B421048-1FF0-411F-9078-4A8D5CC82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63AF15-2689-4CD7-A89E-39D070BB9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D0FB0B-7D3F-4AAF-A855-5A39ED6B99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316B5A-4F4D-4C69-B55D-555D7FB2366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98577A-621D-43AD-8F37-054CB9335B6C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71759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0C406-85C4-4A16-8303-BEB39D18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E5EEF5-A854-45BB-A12B-0F19B0A8D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F1E422-D32D-48AA-8E8A-26D51F971C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F7CACF-D779-4D9E-9D38-577258C9B0A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B8601E-F620-4256-9A40-85FB623FE1F2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97578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61D08-1FA2-465D-8265-A03CF8B2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558934-B5D2-41E0-876A-6F4CFBF7C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A2800D-3D48-4648-95D7-2E671B70A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4AA110-F72D-42B7-AD45-E1E287C202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6D2738-3815-47F1-BB14-6C9AAA7130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589365-5258-4EDD-B3C8-17C6E90D26B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03369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6A00C-2217-47C9-AE3C-4AA170E4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FA4943-9D7A-4932-B40D-8CA0BD2FC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0F9FB-5484-4699-A611-FA5ACB00E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0617E4-B695-4DFF-8845-5DA1D3C24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A18417-5E1A-418B-B18F-0CF88EBA3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82AD91-D206-4529-81D7-B7F09E96A2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D89DD44-ED18-4445-B4CA-AFAB018E94C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6D343D-12A4-49C3-B028-1B348EAD3EC3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17891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75678-3801-47BA-BA89-719B98B4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CD2167-41EE-4B20-94D2-5C11F8DC39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98CF90-9689-42C8-BF0A-0B34E234C4D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CFC87C-01B2-4D66-927C-75F990695C0F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419793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F3D9E7-9A89-4619-B07F-F8B55CEB9F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3EBB2F-995B-4778-98E9-2C06D598B9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25D238-04B3-4B0E-AD9E-9DCBBFBA9CB0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27756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F0164-329A-4D48-BE74-2C1AFC83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D5E56E-264C-4E25-AC64-EC2FA556F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172C2B-9699-439F-87CF-83F4A9AAF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F1B04C-2FE9-4348-8DA1-BD6FA9E592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498018-8634-4F5D-9D17-22DB67EEFFF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40BC32-AFA5-4E89-A682-766A788E7312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30488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13132-AF8E-45F9-9EC4-4517BCE1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668D37-484C-4F6D-924F-7712CF30C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AE903C-E724-4A41-8D00-1D8AC73CD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CDC24F-3282-4008-8D50-1F30A5F196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FF4124-98CA-49A5-8E48-9EB51B574AF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A904F8-6667-49D5-9456-9A6F549E5BA7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0663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A085F291-4BC5-46F3-B209-2F9642673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 titoloTitelmasterformat durch Klicken bearbeiten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00D00396-E9FF-4B36-AA6D-4F9E52909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della struttura</a:t>
            </a:r>
          </a:p>
          <a:p>
            <a:pPr lvl="1"/>
            <a:r>
              <a:rPr lang="en-GB" altLang="de-DE"/>
              <a:t>Secondo livello struttura</a:t>
            </a:r>
          </a:p>
          <a:p>
            <a:pPr lvl="2"/>
            <a:r>
              <a:rPr lang="en-GB" altLang="de-DE"/>
              <a:t>Terzo livello struttura</a:t>
            </a:r>
          </a:p>
          <a:p>
            <a:pPr lvl="3"/>
            <a:r>
              <a:rPr lang="en-GB" altLang="de-DE"/>
              <a:t>Quarto livello struttura</a:t>
            </a:r>
          </a:p>
          <a:p>
            <a:pPr lvl="4"/>
            <a:r>
              <a:rPr lang="en-GB" altLang="de-DE"/>
              <a:t>Quinto livello struttura</a:t>
            </a:r>
          </a:p>
          <a:p>
            <a:pPr lvl="4"/>
            <a:r>
              <a:rPr lang="en-GB" altLang="de-DE"/>
              <a:t>Sesto livello struttura</a:t>
            </a:r>
          </a:p>
          <a:p>
            <a:pPr lvl="4"/>
            <a:r>
              <a:rPr lang="en-GB" altLang="de-DE"/>
              <a:t>Settimo livello struttura</a:t>
            </a:r>
          </a:p>
          <a:p>
            <a:pPr lvl="4"/>
            <a:r>
              <a:rPr lang="en-GB" altLang="de-DE"/>
              <a:t>Ottavo livello struttura</a:t>
            </a:r>
          </a:p>
          <a:p>
            <a:pPr lvl="0"/>
            <a:r>
              <a:rPr lang="en-GB" altLang="de-DE"/>
              <a:t>Nono livello strutturaTextmasterformat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B1B541-A87D-4D20-8916-CE2F4787D1A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C7DBF69E-BB65-4707-9BCD-3B4B04B98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4B666-AFA1-4160-8B04-CD47BDB4D2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313AFFA5-4D57-456B-86EB-149965CDA5DD}" type="slidenum">
              <a:rPr lang="it-IT" altLang="de-DE"/>
              <a:pPr/>
              <a:t>‹Nr.›</a:t>
            </a:fld>
            <a:endParaRPr lang="it-I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DE6363EB-9BB2-4536-9378-0474DFF058D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CD7DC365-5E50-4341-ABAD-9136E056C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B64C53D-6135-4AEE-9F0D-BD2F39612D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177DB976-7EE1-40BC-AA1C-F12902D75DB2}" type="slidenum">
              <a:rPr lang="it-IT" altLang="de-DE"/>
              <a:pPr/>
              <a:t>‹Nr.›</a:t>
            </a:fld>
            <a:endParaRPr lang="it-IT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64BD210-1A25-42E2-9F56-6487461EB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 titolo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7CE403C-3B6B-4942-AC0A-56CA515FD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della struttura</a:t>
            </a:r>
          </a:p>
          <a:p>
            <a:pPr lvl="1"/>
            <a:r>
              <a:rPr lang="en-GB" altLang="de-DE"/>
              <a:t>Secondo livello struttura</a:t>
            </a:r>
          </a:p>
          <a:p>
            <a:pPr lvl="2"/>
            <a:r>
              <a:rPr lang="en-GB" altLang="de-DE"/>
              <a:t>Terzo livello struttura</a:t>
            </a:r>
          </a:p>
          <a:p>
            <a:pPr lvl="3"/>
            <a:r>
              <a:rPr lang="en-GB" altLang="de-DE"/>
              <a:t>Quarto livello struttura</a:t>
            </a:r>
          </a:p>
          <a:p>
            <a:pPr lvl="4"/>
            <a:r>
              <a:rPr lang="en-GB" altLang="de-DE"/>
              <a:t>Quinto livello struttura</a:t>
            </a:r>
          </a:p>
          <a:p>
            <a:pPr lvl="4"/>
            <a:r>
              <a:rPr lang="en-GB" altLang="de-DE"/>
              <a:t>Sesto livello struttura</a:t>
            </a:r>
          </a:p>
          <a:p>
            <a:pPr lvl="4"/>
            <a:r>
              <a:rPr lang="en-GB" altLang="de-DE"/>
              <a:t>Settimo livello struttura</a:t>
            </a:r>
          </a:p>
          <a:p>
            <a:pPr lvl="4"/>
            <a:r>
              <a:rPr lang="en-GB" altLang="de-DE"/>
              <a:t>Ottavo livello struttura</a:t>
            </a:r>
          </a:p>
          <a:p>
            <a:pPr lvl="4"/>
            <a:r>
              <a:rPr lang="en-GB" altLang="de-DE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-games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uzRbxU1X1Q&amp;t=33s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kcWdcGwd84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E5B010C8-9E12-40A5-B85D-A5B39616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B30FD2CB-C33D-4D2E-A1BC-AD634C1B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20725"/>
            <a:ext cx="691197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94EC0AF-900E-4E57-BEF8-26009B87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01613"/>
            <a:ext cx="73437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de-DE" b="1">
                <a:latin typeface="Calibri" panose="020F0502020204030204" pitchFamily="34" charset="0"/>
              </a:rPr>
              <a:t>The result is: Play Games and and learn Mathematics more easily.</a:t>
            </a:r>
          </a:p>
          <a:p>
            <a:pPr algn="ctr" hangingPunct="1">
              <a:lnSpc>
                <a:spcPct val="100000"/>
              </a:lnSpc>
            </a:pPr>
            <a:r>
              <a:rPr lang="it-IT" altLang="de-DE" b="1">
                <a:latin typeface="Calibri" panose="020F0502020204030204" pitchFamily="34" charset="0"/>
              </a:rPr>
              <a:t>Our Project-Website will help you: </a:t>
            </a:r>
            <a:r>
              <a:rPr lang="it-IT" altLang="de-DE" b="1">
                <a:latin typeface="Calibri" panose="020F0502020204030204" pitchFamily="34" charset="0"/>
                <a:hlinkClick r:id="rId3"/>
              </a:rPr>
              <a:t>www.math-games.eu</a:t>
            </a:r>
            <a:r>
              <a:rPr lang="it-IT" altLang="de-DE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53BDD88B-7D2B-48C4-B236-A6556E12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241300"/>
            <a:ext cx="6396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de-DE"/>
              <a:t>Il risultato è: giocare e imparare più facilmente la matematica.</a:t>
            </a:r>
          </a:p>
          <a:p>
            <a:r>
              <a:rPr lang="it-IT" altLang="de-DE"/>
              <a:t>Il nostro sito web di progetto ti aiuterà: www.math-games.eu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CB3826A2-C46F-4422-AF29-7B1ADC4B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936625"/>
            <a:ext cx="602932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8D3910AA-BBEF-4E0A-AC73-9BBB54FC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71438"/>
            <a:ext cx="2879725" cy="3082925"/>
          </a:xfrm>
          <a:prstGeom prst="rect">
            <a:avLst/>
          </a:prstGeom>
          <a:solidFill>
            <a:srgbClr val="66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b="1">
                <a:latin typeface="Calibri" panose="020F0502020204030204" pitchFamily="34" charset="0"/>
              </a:rPr>
              <a:t>Giorno 1</a:t>
            </a:r>
            <a:r>
              <a:rPr lang="en-US" altLang="de-DE" sz="1500" b="1">
                <a:latin typeface="Calibri" panose="020F0502020204030204" pitchFamily="34" charset="0"/>
              </a:rPr>
              <a:t>  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500">
                <a:latin typeface="Calibri" panose="020F0502020204030204" pitchFamily="34" charset="0"/>
              </a:rPr>
              <a:t>Math-GAMES Market Place 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500">
                <a:latin typeface="Calibri" panose="020F0502020204030204" pitchFamily="34" charset="0"/>
              </a:rPr>
              <a:t>Presentazione della didattica e della metodologia Math-GAMES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500">
                <a:latin typeface="Calibri" panose="020F0502020204030204" pitchFamily="34" charset="0"/>
              </a:rPr>
              <a:t>Sito web del portale Math-GAMES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500">
                <a:latin typeface="Calibri" panose="020F0502020204030204" pitchFamily="34" charset="0"/>
              </a:rPr>
              <a:t>Spiegazione della sinossi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500">
                <a:latin typeface="Calibri" panose="020F0502020204030204" pitchFamily="34" charset="0"/>
              </a:rPr>
              <a:t>Presentazione dei giochi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500">
                <a:latin typeface="Calibri" panose="020F0502020204030204" pitchFamily="34" charset="0"/>
              </a:rPr>
              <a:t>Presentazione dei giochi online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EF74310F-9D31-4CD0-BDF6-A91F4B82C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71438"/>
            <a:ext cx="2879725" cy="30464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b="1">
                <a:latin typeface="Calibri" panose="020F0502020204030204" pitchFamily="34" charset="0"/>
              </a:rPr>
              <a:t>Organizzazione giornaliera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600">
                <a:latin typeface="Calibri" panose="020F0502020204030204" pitchFamily="34" charset="0"/>
              </a:rPr>
              <a:t>Due sessioni lavorative di 2 ore ciascuna  con 30' di pausa caffè  ( 9,00 – 13,30)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600">
                <a:latin typeface="Calibri" panose="020F0502020204030204" pitchFamily="34" charset="0"/>
              </a:rPr>
              <a:t>Pranzo (13,30 – 14.30)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600">
                <a:latin typeface="Calibri" panose="020F0502020204030204" pitchFamily="34" charset="0"/>
              </a:rPr>
              <a:t>Sessione pomeridiana dedicata allo svolgimento dellavoro assegnato e ad attività sociali (15.00 – 17.00)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8863E8C9-0F5F-42C2-A01B-EE2FA60B9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144463"/>
            <a:ext cx="2663825" cy="295275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b="1">
                <a:latin typeface="Calibri" panose="020F0502020204030204" pitchFamily="34" charset="0"/>
              </a:rPr>
              <a:t>Giorno 2: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500">
                <a:latin typeface="Calibri" panose="020F0502020204030204" pitchFamily="34" charset="0"/>
              </a:rPr>
              <a:t>Presentazione di diversi giochi attraverso la pianificazione di una lezione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500">
                <a:latin typeface="Calibri" panose="020F0502020204030204" pitchFamily="34" charset="0"/>
              </a:rPr>
              <a:t>Pratica del gioco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500">
                <a:latin typeface="Calibri" panose="020F0502020204030204" pitchFamily="34" charset="0"/>
              </a:rPr>
              <a:t>Matematica nel gioco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8037BCD1-E758-42B8-9D92-5D09E7E46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451225"/>
            <a:ext cx="2952750" cy="2452688"/>
          </a:xfrm>
          <a:prstGeom prst="rect">
            <a:avLst/>
          </a:prstGeom>
          <a:solidFill>
            <a:srgbClr val="99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b="1">
                <a:latin typeface="Calibri" panose="020F0502020204030204" pitchFamily="34" charset="0"/>
              </a:rPr>
              <a:t>Giorno 3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600">
                <a:latin typeface="Calibri" panose="020F0502020204030204" pitchFamily="34" charset="0"/>
              </a:rPr>
              <a:t>Presentazione di giochi attraverso la pianificazione di una lezione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600">
                <a:latin typeface="Calibri" panose="020F0502020204030204" pitchFamily="34" charset="0"/>
              </a:rPr>
              <a:t>Assegnazione di  compito: praparare una lezione in gruppi di 3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47A257C2-E4AC-451C-AF28-7ADC537A5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3455988"/>
            <a:ext cx="2592388" cy="251936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600" b="1">
                <a:latin typeface="Calibri" panose="020F0502020204030204" pitchFamily="34" charset="0"/>
              </a:rPr>
              <a:t>Giorno 4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500">
                <a:latin typeface="Calibri" panose="020F0502020204030204" pitchFamily="34" charset="0"/>
              </a:rPr>
              <a:t>I partecipanti presentano le lezioni preparate in gruppi di 3 (30 – 40 minuti ciscun gruppo)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endParaRPr lang="en-US" altLang="de-DE" sz="3200">
              <a:latin typeface="Calibri" panose="020F0502020204030204" pitchFamily="34" charset="0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9B92D67D-A700-46A8-A426-B31344A7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3430588"/>
            <a:ext cx="2614612" cy="2617787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600" b="1">
                <a:latin typeface="Calibri" panose="020F0502020204030204" pitchFamily="34" charset="0"/>
              </a:rPr>
              <a:t>Giorno 5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600">
                <a:latin typeface="Calibri" panose="020F0502020204030204" pitchFamily="34" charset="0"/>
              </a:rPr>
              <a:t>Prosecuzione della presentazione delle lezioni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600">
                <a:latin typeface="Calibri" panose="020F0502020204030204" pitchFamily="34" charset="0"/>
              </a:rPr>
              <a:t>Discussione e idee per disseminare e promuovere la metodologia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de-DE" sz="1600">
                <a:latin typeface="Calibri" panose="020F0502020204030204" pitchFamily="34" charset="0"/>
              </a:rPr>
              <a:t>Valutazione del corso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9B32D0DB-6946-4779-B2F1-E1802868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03238"/>
            <a:ext cx="7848600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00DB62BA-427E-48AD-9972-10DF73F8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03238"/>
            <a:ext cx="75596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5939F701-30FE-4BEE-976C-F757C0AA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28600"/>
            <a:ext cx="36718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b="1">
                <a:latin typeface="Calibri" panose="020F0502020204030204" pitchFamily="34" charset="0"/>
              </a:rPr>
              <a:t>Il genere umano e la Matematica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24488FC-E74E-42E4-B0CC-3A4246791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53639242-946E-44E2-9DA4-A7B176AB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77863"/>
            <a:ext cx="2125663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703A0824-3000-4145-856B-6D5898972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2495550"/>
            <a:ext cx="22256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de-DE" sz="100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https://www.youtube.com/watch?v=kcWdcGwd844</a:t>
            </a:r>
            <a:r>
              <a:rPr lang="it-IT" altLang="de-DE" sz="10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35E36AE6-03CE-45C3-A52E-27E58E63D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038600"/>
            <a:ext cx="5903912" cy="2276475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Il fatto è che gli adulti hanno bisogno di una conoscenza minima della matematica per sopravvivere nel nostro mondo. IL contare è sempre più necessario in una vasta gamma di abilità di vita, come ad esempio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Finanza personale,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gestione dati,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al lavoro quotidiano e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nelle transazioni quotidiane.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67159F8-B731-420B-B321-E13611AF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63575"/>
            <a:ext cx="5903912" cy="2909888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Prometeo per punizione fu incatenato  su una roccia molto alta perché aveva portato salvezza all'uomo, non solo rubando il  fuoco degli dei (energia), ma anche perché aveva dato  all'uomo  i numeri e il loro significato. Egli non solo insegnò all'uomo  cose utili ma  anche come avrebbe potuto usare  la  mente, come avrebbe potuto progettare il  futuro, e come  avrebbe sviluppato i concetti ed applicato  la  logica. Così, già 2.500 anni fa, Eschilo nel suo "Prometeo incatenato" confermava  l'importanza dei numeri per l'umanità.</a:t>
            </a:r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4BDCE93A-87C1-492E-8F98-5FD39DBD9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475038"/>
            <a:ext cx="935038" cy="7080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6C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422B5201-D474-4023-AE90-C88FCF354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6459538"/>
            <a:ext cx="30368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Math-GAMES Metodologia 1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D5587D55-4818-4F3B-94B0-476F850DD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198438"/>
            <a:ext cx="1744663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sz="1400" b="1">
                <a:latin typeface="Calibri" panose="020F0502020204030204" pitchFamily="34" charset="0"/>
              </a:rPr>
              <a:t>Eschilo</a:t>
            </a:r>
          </a:p>
          <a:p>
            <a:pPr hangingPunct="1">
              <a:lnSpc>
                <a:spcPct val="100000"/>
              </a:lnSpc>
            </a:pPr>
            <a:r>
              <a:rPr lang="it-IT" altLang="de-DE" sz="1400" b="1">
                <a:latin typeface="Calibri" panose="020F0502020204030204" pitchFamily="34" charset="0"/>
              </a:rPr>
              <a:t>Prometeo incatenato</a:t>
            </a:r>
          </a:p>
          <a:p>
            <a:pPr hangingPunct="1">
              <a:lnSpc>
                <a:spcPct val="100000"/>
              </a:lnSpc>
            </a:pPr>
            <a:endParaRPr lang="it-IT" altLang="de-DE">
              <a:latin typeface="Calibri" panose="020F0502020204030204" pitchFamily="34" charset="0"/>
            </a:endParaRPr>
          </a:p>
        </p:txBody>
      </p:sp>
      <p:pic>
        <p:nvPicPr>
          <p:cNvPr id="8202" name="Picture 10">
            <a:extLst>
              <a:ext uri="{FF2B5EF4-FFF2-40B4-BE49-F238E27FC236}">
                <a16:creationId xmlns:a16="http://schemas.microsoft.com/office/drawing/2014/main" id="{D8460BB7-CB7C-49DE-8E64-3D0AE2193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224338"/>
            <a:ext cx="14351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3" name="Rectangle 11">
            <a:extLst>
              <a:ext uri="{FF2B5EF4-FFF2-40B4-BE49-F238E27FC236}">
                <a16:creationId xmlns:a16="http://schemas.microsoft.com/office/drawing/2014/main" id="{6B1F7EF5-21FD-4BE6-A7B3-82CCEF00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5683250"/>
            <a:ext cx="16970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sz="1100">
                <a:latin typeface="Calibri" panose="020F0502020204030204" pitchFamily="34" charset="0"/>
                <a:hlinkClick r:id="rId6"/>
              </a:rPr>
              <a:t>https://www.youtube.com/watch?v=PuzRbxU1X1Q&amp;t=33s</a:t>
            </a:r>
          </a:p>
          <a:p>
            <a:pPr hangingPunct="1">
              <a:lnSpc>
                <a:spcPct val="100000"/>
              </a:lnSpc>
            </a:pPr>
            <a:endParaRPr lang="it-IT" altLang="de-DE" sz="1100">
              <a:latin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FCFD58F2-54BE-46A9-811E-C3305560B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214688"/>
            <a:ext cx="22256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sz="1400" b="1">
                <a:latin typeface="Calibri" panose="020F0502020204030204" pitchFamily="34" charset="0"/>
              </a:rPr>
              <a:t>Il lavoro di L. V. Beethoven “Le creature di Prometeo”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>
            <a:extLst>
              <a:ext uri="{FF2B5EF4-FFF2-40B4-BE49-F238E27FC236}">
                <a16:creationId xmlns:a16="http://schemas.microsoft.com/office/drawing/2014/main" id="{E81C2559-80B5-473A-88AC-B1B60DEB0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3194050"/>
            <a:ext cx="1223962" cy="1223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79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" name="AutoShape 2">
            <a:extLst>
              <a:ext uri="{FF2B5EF4-FFF2-40B4-BE49-F238E27FC236}">
                <a16:creationId xmlns:a16="http://schemas.microsoft.com/office/drawing/2014/main" id="{45C0BD52-1A2D-45DB-B6B2-6CEB182FD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1295400" cy="1223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3510BC7-FED2-4E13-A6CC-BBEAA3D0C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5888"/>
            <a:ext cx="8496300" cy="935037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Ogni persona ha bisogno di una conoscenza minima del saper contare.</a:t>
            </a:r>
          </a:p>
          <a:p>
            <a:pPr hangingPunct="1"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Contare  è, come l'alfabetizzazione, sempre più necessaria in una vasta gamma di abilità di vita.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8F7928A-6374-4A7D-8AF1-1CB10707D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57338"/>
            <a:ext cx="8496300" cy="2011362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</a:rPr>
              <a:t>Le abilità di base della vita sono ovviamente riflesse nei principali obiettivi dell'educazione matematica, e prepareranno le persone a risolvere problemi,</a:t>
            </a:r>
          </a:p>
          <a:p>
            <a:pPr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</a:rPr>
              <a:t>comunicare e ragionare.</a:t>
            </a:r>
          </a:p>
          <a:p>
            <a:pPr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</a:rPr>
              <a:t>Insegna a fare  collegamenti tra la matematica e le sue applicazioni</a:t>
            </a:r>
          </a:p>
          <a:p>
            <a:pPr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</a:rPr>
              <a:t>diventare matematicamente alfabetizzati, </a:t>
            </a:r>
          </a:p>
          <a:p>
            <a:pPr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</a:rPr>
              <a:t>apprezzare e valutare la matematica</a:t>
            </a:r>
          </a:p>
          <a:p>
            <a:pPr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</a:rPr>
              <a:t>prendere decisioni ragionate e responsabili,  partecipi nella società.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88DD0EDA-E8FD-4087-9BDF-0650101AC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421188"/>
            <a:ext cx="8426450" cy="2011362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Soprattutto nel caso di studenti adulti lenti, l'impatto durante le lezioni regolari mostra deficit su:</a:t>
            </a:r>
          </a:p>
          <a:p>
            <a:pPr hangingPunct="1"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motivazione,</a:t>
            </a:r>
          </a:p>
          <a:p>
            <a:pPr hangingPunct="1"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emotività,</a:t>
            </a:r>
          </a:p>
          <a:p>
            <a:pPr hangingPunct="1"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Aspetto cognitivo </a:t>
            </a:r>
          </a:p>
          <a:p>
            <a:pPr hangingPunct="1"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aspetto sociale.</a:t>
            </a:r>
          </a:p>
          <a:p>
            <a:pPr hangingPunct="1">
              <a:lnSpc>
                <a:spcPct val="100000"/>
              </a:lnSpc>
            </a:pPr>
            <a:r>
              <a:rPr lang="it-IT" altLang="de-DE">
                <a:solidFill>
                  <a:srgbClr val="FFFFFF"/>
                </a:solidFill>
                <a:latin typeface="Calibri" panose="020F0502020204030204" pitchFamily="34" charset="0"/>
              </a:rPr>
              <a:t>Il risultato è che il 13% degli adulti ha una scarsa conoscenza dell'aritmetica.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01A4316-D3A6-4985-B9C8-83E8A8F76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6453188"/>
            <a:ext cx="4621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Math-GAMES Metodologia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00F06832-6A6D-445D-AFB0-ABE495DA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0350"/>
            <a:ext cx="23034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5A9DE1D6-1F53-459D-8403-8139B9B25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1944688"/>
            <a:ext cx="2303463" cy="3316287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de-DE"/>
              <a:t>Il gioco nell'uomo:</a:t>
            </a:r>
          </a:p>
          <a:p>
            <a:pPr>
              <a:lnSpc>
                <a:spcPct val="100000"/>
              </a:lnSpc>
            </a:pPr>
            <a:endParaRPr lang="it-IT" altLang="de-DE"/>
          </a:p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1600"/>
              <a:t>Giocare è divertente</a:t>
            </a:r>
          </a:p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1600"/>
              <a:t>Giocare insieme costruisce relazioni umane</a:t>
            </a:r>
          </a:p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1600"/>
              <a:t>Il gioco rafforza la creatività</a:t>
            </a:r>
          </a:p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1600"/>
              <a:t>I problemi sono risolti giocosamente</a:t>
            </a:r>
          </a:p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1600"/>
              <a:t>Quando giochi, devi prestare attenzione alle regole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F845A6C-106D-476C-8FEC-F77746047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924050"/>
            <a:ext cx="2447925" cy="3470275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de-DE"/>
              <a:t>Giocare con l'attitudine ad apprendere invece: </a:t>
            </a:r>
          </a:p>
          <a:p>
            <a:pPr>
              <a:lnSpc>
                <a:spcPct val="100000"/>
              </a:lnSpc>
            </a:pPr>
            <a:endParaRPr lang="it-IT" altLang="de-DE"/>
          </a:p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1500"/>
              <a:t>Suscita interesse</a:t>
            </a:r>
          </a:p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1500"/>
              <a:t>Incoraggia la motivazione</a:t>
            </a:r>
          </a:p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1500"/>
              <a:t>Si compete per socializzare</a:t>
            </a:r>
          </a:p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1500"/>
              <a:t>I giochi rappresentano la realtà come in un modello</a:t>
            </a:r>
          </a:p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it-IT" altLang="de-DE" sz="1500"/>
              <a:t>Si crea un ambiente rilassato e allegro 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C2CCAC7-4E17-4128-9062-C97A0192B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60350"/>
            <a:ext cx="3527425" cy="6126163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 Apprendere la matematica attraverso il gioco:</a:t>
            </a:r>
          </a:p>
          <a:p>
            <a:pPr hangingPunct="1">
              <a:lnSpc>
                <a:spcPct val="100000"/>
              </a:lnSpc>
            </a:pPr>
            <a:endParaRPr lang="it-IT" altLang="de-DE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de-DE">
                <a:latin typeface="Calibri" panose="020F0502020204030204" pitchFamily="34" charset="0"/>
              </a:rPr>
              <a:t>Grande motivazione lavorando con cose che piacciono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de-DE">
                <a:latin typeface="Calibri" panose="020F0502020204030204" pitchFamily="34" charset="0"/>
              </a:rPr>
              <a:t>Alto livello di  apprendimento quando la materia è piacevole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de-DE">
                <a:latin typeface="Calibri" panose="020F0502020204030204" pitchFamily="34" charset="0"/>
              </a:rPr>
              <a:t>Promozione di  comportamenti sociali nel problem solving 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de-DE">
                <a:latin typeface="Calibri" panose="020F0502020204030204" pitchFamily="34" charset="0"/>
              </a:rPr>
              <a:t>Le abilità linguistiche  sono incoraggiate perché molto importanti per la comprensione di compiti matematici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de-DE">
                <a:latin typeface="Calibri" panose="020F0502020204030204" pitchFamily="34" charset="0"/>
              </a:rPr>
              <a:t>In Matematica, come nel gioco, c'è sempre un modello della realtà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de-DE">
                <a:latin typeface="Calibri" panose="020F0502020204030204" pitchFamily="34" charset="0"/>
              </a:rPr>
              <a:t>Quando si gioca ad alcuni giochi,vengono promosse abilità motorie 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de-DE">
                <a:latin typeface="Calibri" panose="020F0502020204030204" pitchFamily="34" charset="0"/>
              </a:rPr>
              <a:t>Vengono applicate sia regole che strategie per la soluzione di un problema.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0DEEF165-CCEF-4734-861F-30AA2225B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0350"/>
            <a:ext cx="25098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Rectangle 6">
            <a:extLst>
              <a:ext uri="{FF2B5EF4-FFF2-40B4-BE49-F238E27FC236}">
                <a16:creationId xmlns:a16="http://schemas.microsoft.com/office/drawing/2014/main" id="{FB4947A5-EDB6-4E57-AD0F-A03A0A2A0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6269038"/>
            <a:ext cx="4621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>
                <a:latin typeface="Calibri" panose="020F0502020204030204" pitchFamily="34" charset="0"/>
              </a:rPr>
              <a:t>Math-GAMES Methodology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>
            <a:extLst>
              <a:ext uri="{FF2B5EF4-FFF2-40B4-BE49-F238E27FC236}">
                <a16:creationId xmlns:a16="http://schemas.microsoft.com/office/drawing/2014/main" id="{DE8182E7-8323-4E51-B8A4-144B184C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0800"/>
            <a:ext cx="1295400" cy="9636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3025C62-7096-4A59-9EFE-263C87DE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800"/>
            <a:ext cx="8496300" cy="360363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de-DE" b="1">
                <a:solidFill>
                  <a:srgbClr val="FFFFFF"/>
                </a:solidFill>
                <a:latin typeface="Calibri" panose="020F0502020204030204" pitchFamily="34" charset="0"/>
              </a:rPr>
              <a:t>Scegliere il gioco giusto!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4D6AA38-B6E4-4DC9-81A1-B9FA065F4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41400"/>
            <a:ext cx="8496300" cy="1736725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b="1">
                <a:latin typeface="Calibri" panose="020F0502020204030204" pitchFamily="34" charset="0"/>
              </a:rPr>
              <a:t>Presta attenzione al contenuto matematico da apprendere: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de-DE" b="1">
                <a:latin typeface="Calibri" panose="020F0502020204030204" pitchFamily="34" charset="0"/>
              </a:rPr>
              <a:t>Usa  le sinossi 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de-DE" b="1">
                <a:latin typeface="Calibri" panose="020F0502020204030204" pitchFamily="34" charset="0"/>
              </a:rPr>
              <a:t>Leggi il testo nel compendio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de-DE" b="1">
                <a:latin typeface="Calibri" panose="020F0502020204030204" pitchFamily="34" charset="0"/>
              </a:rPr>
              <a:t>Utilizza la pagina nel manuale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de-DE" b="1">
                <a:latin typeface="Calibri" panose="020F0502020204030204" pitchFamily="34" charset="0"/>
              </a:rPr>
              <a:t>Crea il materiale giusto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de-DE" b="1">
              <a:latin typeface="Calibri" panose="020F0502020204030204" pitchFamily="34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81A45225-DC82-4967-9ACB-DA27AD0D0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2836863"/>
            <a:ext cx="8426450" cy="3930650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b="1">
                <a:latin typeface="Calibri" panose="020F0502020204030204" pitchFamily="34" charset="0"/>
              </a:rPr>
              <a:t>Assicurati che il gioco scelto sia motivante</a:t>
            </a:r>
          </a:p>
          <a:p>
            <a:pPr hangingPunct="1">
              <a:lnSpc>
                <a:spcPct val="100000"/>
              </a:lnSpc>
            </a:pPr>
            <a:endParaRPr lang="it-IT" altLang="de-DE" b="1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it-IT" altLang="de-DE" b="1">
                <a:latin typeface="Calibri" panose="020F0502020204030204" pitchFamily="34" charset="0"/>
              </a:rPr>
              <a:t>Presta attenzione ai sentimenti degli studenti e rispondi alle domande: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de-DE" b="1">
                <a:latin typeface="Calibri" panose="020F0502020204030204" pitchFamily="34" charset="0"/>
              </a:rPr>
              <a:t>Gli piace giocare da solo?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de-DE" b="1">
                <a:latin typeface="Calibri" panose="020F0502020204030204" pitchFamily="34" charset="0"/>
              </a:rPr>
              <a:t>Gli piace giocare con un avversario?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de-DE" b="1">
                <a:latin typeface="Calibri" panose="020F0502020204030204" pitchFamily="34" charset="0"/>
              </a:rPr>
              <a:t>Gli piace giocare nel gruppo?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de-DE" b="1">
                <a:latin typeface="Calibri" panose="020F0502020204030204" pitchFamily="34" charset="0"/>
              </a:rPr>
              <a:t>A quali giochi gli piace giocare?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de-DE" b="1">
                <a:latin typeface="Calibri" panose="020F0502020204030204" pitchFamily="34" charset="0"/>
              </a:rPr>
              <a:t>Nota i diversi tipi di gioco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de-DE" b="1">
                <a:latin typeface="Calibri" panose="020F0502020204030204" pitchFamily="34" charset="0"/>
              </a:rPr>
              <a:t>Gioco d'azzardo puro (ad esempio, dadi, Domino)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de-DE" b="1">
                <a:latin typeface="Calibri" panose="020F0502020204030204" pitchFamily="34" charset="0"/>
              </a:rPr>
              <a:t>Giochi di puro cervello (ad esempio, quattro in fila, scacchi, mulino, signora)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de-DE" b="1">
                <a:latin typeface="Calibri" panose="020F0502020204030204" pitchFamily="34" charset="0"/>
              </a:rPr>
              <a:t>Giochi combinati di cervello e fortuna (ad es., 17 e 4, Monopoli)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de-DE" b="1">
                <a:latin typeface="Calibri" panose="020F0502020204030204" pitchFamily="34" charset="0"/>
              </a:rPr>
              <a:t>Giochi di movimento (ad esempio, danza a sette passi, gioco di rimbalzo)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de-DE" b="1">
                <a:latin typeface="Calibri" panose="020F0502020204030204" pitchFamily="34" charset="0"/>
              </a:rPr>
              <a:t>Giochi motorizzati (ad es. Mikado, gioco con filo)</a:t>
            </a:r>
          </a:p>
          <a:p>
            <a:pPr hangingPunct="1">
              <a:lnSpc>
                <a:spcPct val="100000"/>
              </a:lnSpc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de-DE" b="1">
                <a:latin typeface="Calibri" panose="020F0502020204030204" pitchFamily="34" charset="0"/>
              </a:rPr>
              <a:t>puzzle</a:t>
            </a:r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3A470BE4-0F71-4A2F-A423-83EB48ACA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2138363"/>
            <a:ext cx="1295400" cy="9636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79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58CD4035-F9A1-4908-9CA9-C8239961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863600"/>
            <a:ext cx="6696075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847</Words>
  <Application>Microsoft Office PowerPoint</Application>
  <PresentationFormat>Bildschirmpräsentation (4:3)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Times New Roman</vt:lpstr>
      <vt:lpstr>Calibri</vt:lpstr>
      <vt:lpstr>Microsoft YaHei</vt:lpstr>
      <vt:lpstr>Arial</vt:lpstr>
      <vt:lpstr>Arial Unicode MS</vt:lpstr>
      <vt:lpstr>Wingdings</vt:lpstr>
      <vt:lpstr>+mn-lt</vt:lpstr>
      <vt:lpstr>+mn-ea</vt:lpstr>
      <vt:lpstr>Office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Roland Schneidt</cp:lastModifiedBy>
  <cp:revision>2</cp:revision>
  <cp:lastPrinted>1601-01-01T00:00:00Z</cp:lastPrinted>
  <dcterms:created xsi:type="dcterms:W3CDTF">1601-01-01T00:00:00Z</dcterms:created>
  <dcterms:modified xsi:type="dcterms:W3CDTF">2018-01-17T13:27:09Z</dcterms:modified>
</cp:coreProperties>
</file>